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7" r:id="rId5"/>
    <p:sldId id="284" r:id="rId6"/>
    <p:sldId id="305" r:id="rId7"/>
    <p:sldId id="283" r:id="rId8"/>
    <p:sldId id="304" r:id="rId9"/>
    <p:sldId id="286" r:id="rId10"/>
    <p:sldId id="289" r:id="rId11"/>
    <p:sldId id="290" r:id="rId12"/>
    <p:sldId id="288" r:id="rId13"/>
    <p:sldId id="293" r:id="rId14"/>
    <p:sldId id="295" r:id="rId15"/>
    <p:sldId id="294" r:id="rId16"/>
    <p:sldId id="291" r:id="rId17"/>
    <p:sldId id="296" r:id="rId18"/>
    <p:sldId id="297" r:id="rId19"/>
    <p:sldId id="298" r:id="rId20"/>
    <p:sldId id="299" r:id="rId21"/>
    <p:sldId id="301" r:id="rId22"/>
    <p:sldId id="303" r:id="rId23"/>
    <p:sldId id="282" r:id="rId24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5C"/>
    <a:srgbClr val="815DC7"/>
    <a:srgbClr val="42AB0B"/>
    <a:srgbClr val="C4D82E"/>
    <a:srgbClr val="FF6400"/>
    <a:srgbClr val="008CB0"/>
    <a:srgbClr val="FEBE10"/>
    <a:srgbClr val="F9E018"/>
    <a:srgbClr val="00BAE1"/>
    <a:srgbClr val="865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68"/>
    <p:restoredTop sz="94603"/>
  </p:normalViewPr>
  <p:slideViewPr>
    <p:cSldViewPr>
      <p:cViewPr varScale="1">
        <p:scale>
          <a:sx n="91" d="100"/>
          <a:sy n="91" d="100"/>
        </p:scale>
        <p:origin x="132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9/29/25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96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1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5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5255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F73C7E9C-1C82-44FA-F06D-455484DE6C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FBE434-3478-BB5B-B803-2F8CE2F542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27" y="7426662"/>
            <a:ext cx="707365" cy="7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B1B30C2F-79CD-F09E-4B40-82CBEB261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623955F-51A4-03FC-DA53-B4A1E0A51C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27" y="7426662"/>
            <a:ext cx="707365" cy="7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273D03F5-DF72-727B-CB79-95D4AAD45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8783B56-40D1-DEBD-1370-CC26A5E7A0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27" y="7426662"/>
            <a:ext cx="707365" cy="7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64424AFE-0CC5-16E1-5890-A5F4AB29F9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6F0EBDD-9FF1-FB35-EE5C-5C5D546371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27" y="7426662"/>
            <a:ext cx="707365" cy="7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C6E4-1779-284E-852B-9988292F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57200"/>
            <a:ext cx="13284200" cy="1754326"/>
          </a:xfrm>
        </p:spPr>
        <p:txBody>
          <a:bodyPr/>
          <a:lstStyle/>
          <a:p>
            <a:r>
              <a:rPr lang="en-US" sz="5400" dirty="0"/>
              <a:t>The Evolution of Bicycling Infrastructure in 3 Canadian Cities from 2010 to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DDDF-2F3A-4440-88EE-AC4BAD3B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3429000"/>
            <a:ext cx="13195300" cy="3524042"/>
          </a:xfrm>
        </p:spPr>
        <p:txBody>
          <a:bodyPr lIns="144000"/>
          <a:lstStyle/>
          <a:p>
            <a:pPr marL="0" indent="0">
              <a:buNone/>
            </a:pPr>
            <a:r>
              <a:rPr lang="en-US" dirty="0"/>
              <a:t>Richard Wen		Brice </a:t>
            </a:r>
            <a:r>
              <a:rPr lang="en-US" dirty="0" err="1"/>
              <a:t>Batomen</a:t>
            </a:r>
            <a:r>
              <a:rPr lang="en-US" dirty="0"/>
              <a:t>		Linda Rothman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800" b="0" dirty="0"/>
              <a:t>Postdoctoral Fellow		Associate Professor		Associate Professor</a:t>
            </a:r>
          </a:p>
          <a:p>
            <a:pPr marL="0" indent="0">
              <a:buNone/>
            </a:pPr>
            <a:r>
              <a:rPr lang="en-US" sz="1600" b="0" dirty="0"/>
              <a:t>Dalla Lana School of Public Health	Dalla Lana School of Public Health	School of Occupational and Public Health</a:t>
            </a:r>
          </a:p>
          <a:p>
            <a:pPr marL="0" indent="0">
              <a:buNone/>
            </a:pPr>
            <a:r>
              <a:rPr lang="en-US" sz="1600" b="0" dirty="0"/>
              <a:t>University of Toronto		University of Toronto		Toronto Metropolitan University</a:t>
            </a:r>
          </a:p>
          <a:p>
            <a:pPr marL="0" indent="0">
              <a:buNone/>
            </a:pPr>
            <a:endParaRPr lang="en-US" sz="1600" b="0" i="1" dirty="0"/>
          </a:p>
          <a:p>
            <a:pPr marL="0" indent="0">
              <a:buNone/>
            </a:pPr>
            <a:r>
              <a:rPr lang="en-US" sz="1600" b="0" i="1" dirty="0" err="1"/>
              <a:t>richard.wen@utoronto.ca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brice.kuimi@utoronto.ca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linda.rothman@torontomu.ca</a:t>
            </a:r>
            <a:endParaRPr lang="en-US" sz="1600" b="0" dirty="0"/>
          </a:p>
          <a:p>
            <a:pPr marL="0" indent="0" algn="r">
              <a:buNone/>
            </a:pPr>
            <a:endParaRPr lang="en-US" sz="8800" b="0" dirty="0"/>
          </a:p>
          <a:p>
            <a:pPr marL="0" indent="0" algn="l">
              <a:buNone/>
            </a:pPr>
            <a:r>
              <a:rPr lang="en-US" sz="1800" b="0" dirty="0"/>
              <a:t>Parachute Vision Zero | Webinar | October 1, 2025 |CIHR’s RECOVR Project Part 2</a:t>
            </a:r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D2F1-6FA0-CD41-93BA-0A2AA5DD5C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Vancouver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1957801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8473" y="3273187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FC03D-81C0-C337-7D99-EBDF6F994C56}"/>
              </a:ext>
            </a:extLst>
          </p:cNvPr>
          <p:cNvSpPr/>
          <p:nvPr/>
        </p:nvSpPr>
        <p:spPr>
          <a:xfrm>
            <a:off x="8715600" y="1936800"/>
            <a:ext cx="9324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375CF-E485-BDD0-52A7-C63320A92BC5}"/>
              </a:ext>
            </a:extLst>
          </p:cNvPr>
          <p:cNvSpPr/>
          <p:nvPr/>
        </p:nvSpPr>
        <p:spPr>
          <a:xfrm>
            <a:off x="7783200" y="6102000"/>
            <a:ext cx="932400" cy="780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1A9EA-4861-ECC0-26D5-82AC77FA89F2}"/>
              </a:ext>
            </a:extLst>
          </p:cNvPr>
          <p:cNvSpPr/>
          <p:nvPr/>
        </p:nvSpPr>
        <p:spPr>
          <a:xfrm>
            <a:off x="9648000" y="6781800"/>
            <a:ext cx="932400" cy="105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5266D-463A-EA9E-EBFA-DEBE125DEBC8}"/>
              </a:ext>
            </a:extLst>
          </p:cNvPr>
          <p:cNvSpPr txBox="1"/>
          <p:nvPr/>
        </p:nvSpPr>
        <p:spPr>
          <a:xfrm>
            <a:off x="8763525" y="71549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1854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Calgary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548620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62.7%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04971-D35A-A457-EC67-FC6A3955A4B2}"/>
              </a:ext>
            </a:extLst>
          </p:cNvPr>
          <p:cNvSpPr/>
          <p:nvPr/>
        </p:nvSpPr>
        <p:spPr>
          <a:xfrm>
            <a:off x="4404600" y="1944000"/>
            <a:ext cx="3198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5DE46-4FFF-2690-E155-A952ECAE3491}"/>
              </a:ext>
            </a:extLst>
          </p:cNvPr>
          <p:cNvSpPr/>
          <p:nvPr/>
        </p:nvSpPr>
        <p:spPr>
          <a:xfrm>
            <a:off x="4242600" y="5857200"/>
            <a:ext cx="162000" cy="1026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2123A-ED7F-6526-C859-892EE255BD44}"/>
              </a:ext>
            </a:extLst>
          </p:cNvPr>
          <p:cNvSpPr/>
          <p:nvPr/>
        </p:nvSpPr>
        <p:spPr>
          <a:xfrm>
            <a:off x="4724400" y="5472000"/>
            <a:ext cx="162000" cy="1411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A795-F3CA-DA19-0C7C-17253D9ACDD2}"/>
              </a:ext>
            </a:extLst>
          </p:cNvPr>
          <p:cNvSpPr txBox="1"/>
          <p:nvPr/>
        </p:nvSpPr>
        <p:spPr>
          <a:xfrm>
            <a:off x="4146225" y="7142897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409825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Toronto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AAE62-CA3E-6B77-0FEC-865D16C9CAB4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85EF2-304A-D2A0-99B9-A1EB003BDDF2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977B6-64CE-DBB2-82B4-A180240EBEFB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E97A9-47C7-58B6-30F6-A05D211ABF9E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354354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AEBE23-CC00-F8DE-317F-27000C21B8C0}"/>
              </a:ext>
            </a:extLst>
          </p:cNvPr>
          <p:cNvGrpSpPr/>
          <p:nvPr/>
        </p:nvGrpSpPr>
        <p:grpSpPr>
          <a:xfrm>
            <a:off x="685800" y="1768347"/>
            <a:ext cx="13084236" cy="5089653"/>
            <a:chOff x="685800" y="1828800"/>
            <a:chExt cx="13084236" cy="50896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5EA78-06F4-D9F0-463E-943FDE56C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8" t="2949" r="20043" b="51509"/>
            <a:stretch/>
          </p:blipFill>
          <p:spPr>
            <a:xfrm>
              <a:off x="685800" y="1860716"/>
              <a:ext cx="5524040" cy="50577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CDD5DA-4417-1C32-9DB4-582C28355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5" t="50000" r="21406" b="4630"/>
            <a:stretch/>
          </p:blipFill>
          <p:spPr>
            <a:xfrm>
              <a:off x="7369537" y="1828800"/>
              <a:ext cx="5432063" cy="50577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7E78B0-2C75-EBEE-BB5F-4453FC342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042F2-4967-023E-8406-4E6A12B0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CFEAE7-AB2D-0750-C569-5134632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9A185E-4065-1763-D0A9-19F2E3BC1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64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320C4-F648-FD97-855D-2EFB0E57D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48651"/>
          <a:stretch/>
        </p:blipFill>
        <p:spPr>
          <a:xfrm>
            <a:off x="638464" y="1524000"/>
            <a:ext cx="6080758" cy="53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292E6-9599-91E5-8F7F-DEAAA92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388" b="2778"/>
          <a:stretch/>
        </p:blipFill>
        <p:spPr>
          <a:xfrm>
            <a:off x="6672776" y="1447635"/>
            <a:ext cx="7249888" cy="54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Vancouver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4478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Calgary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1485900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Toronto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02223-0A2E-7EF7-8648-E83C55348B39}"/>
              </a:ext>
            </a:extLst>
          </p:cNvPr>
          <p:cNvGrpSpPr/>
          <p:nvPr/>
        </p:nvGrpSpPr>
        <p:grpSpPr>
          <a:xfrm>
            <a:off x="790950" y="1600200"/>
            <a:ext cx="12391650" cy="1535166"/>
            <a:chOff x="790950" y="1965199"/>
            <a:chExt cx="12391650" cy="15351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E9423-3B5B-FCE8-519A-6DEC7DEFD51B}"/>
                </a:ext>
              </a:extLst>
            </p:cNvPr>
            <p:cNvSpPr/>
            <p:nvPr/>
          </p:nvSpPr>
          <p:spPr>
            <a:xfrm>
              <a:off x="790950" y="1965199"/>
              <a:ext cx="12391650" cy="1535166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Cycling infrastructure growth since 2009 especially after 2019.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Evidence of infrastructure change to guide policy and decisions.</a:t>
              </a:r>
            </a:p>
          </p:txBody>
        </p:sp>
        <p:pic>
          <p:nvPicPr>
            <p:cNvPr id="15" name="Graphic 14" descr="Bar graph with upward trend with solid fill">
              <a:extLst>
                <a:ext uri="{FF2B5EF4-FFF2-40B4-BE49-F238E27FC236}">
                  <a16:creationId xmlns:a16="http://schemas.microsoft.com/office/drawing/2014/main" id="{94AD21E7-AFCD-A58C-686F-5F853ABA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4456" y="2258478"/>
              <a:ext cx="948920" cy="9489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86B59-51AA-EEE2-2364-9300F0EA08FE}"/>
              </a:ext>
            </a:extLst>
          </p:cNvPr>
          <p:cNvGrpSpPr/>
          <p:nvPr/>
        </p:nvGrpSpPr>
        <p:grpSpPr>
          <a:xfrm>
            <a:off x="790950" y="3593973"/>
            <a:ext cx="12391650" cy="1535165"/>
            <a:chOff x="790950" y="3963067"/>
            <a:chExt cx="12391650" cy="153516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BCE53A-D0D5-383C-2981-77D7F0529356}"/>
                </a:ext>
              </a:extLst>
            </p:cNvPr>
            <p:cNvSpPr/>
            <p:nvPr/>
          </p:nvSpPr>
          <p:spPr>
            <a:xfrm>
              <a:off x="790950" y="3963067"/>
              <a:ext cx="12391650" cy="1535165"/>
            </a:xfrm>
            <a:prstGeom prst="roundRect">
              <a:avLst>
                <a:gd name="adj" fmla="val 7952"/>
              </a:avLst>
            </a:prstGeom>
            <a:solidFill>
              <a:srgbClr val="42AB0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~42/74/83% of Calgary/Toronto/Vancouver city data had correct install years.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Need to improve data verification &amp; standards for research purposes.</a:t>
              </a:r>
            </a:p>
          </p:txBody>
        </p:sp>
        <p:pic>
          <p:nvPicPr>
            <p:cNvPr id="20" name="Graphic 19" descr="Checkbox Checked with solid fill">
              <a:extLst>
                <a:ext uri="{FF2B5EF4-FFF2-40B4-BE49-F238E27FC236}">
                  <a16:creationId xmlns:a16="http://schemas.microsoft.com/office/drawing/2014/main" id="{2D8CFA7B-75E8-9FC7-82D2-A4B1B1C91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1474" y="4103207"/>
              <a:ext cx="1254883" cy="12548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62FACD-AAFF-6028-8345-801587DC7EF3}"/>
              </a:ext>
            </a:extLst>
          </p:cNvPr>
          <p:cNvGrpSpPr/>
          <p:nvPr/>
        </p:nvGrpSpPr>
        <p:grpSpPr>
          <a:xfrm>
            <a:off x="790950" y="5587745"/>
            <a:ext cx="12391650" cy="1535164"/>
            <a:chOff x="790950" y="5350001"/>
            <a:chExt cx="12391650" cy="15351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A1AAB6D-0C66-3A93-96C2-34B3B9D5BC68}"/>
                </a:ext>
              </a:extLst>
            </p:cNvPr>
            <p:cNvSpPr/>
            <p:nvPr/>
          </p:nvSpPr>
          <p:spPr>
            <a:xfrm>
              <a:off x="790950" y="5350001"/>
              <a:ext cx="12391650" cy="1535164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Trends comparable across cities with standardized infrastructure types. However, care needed to standardize infrastructure types for study purposes.</a:t>
              </a:r>
            </a:p>
          </p:txBody>
        </p:sp>
        <p:pic>
          <p:nvPicPr>
            <p:cNvPr id="22" name="Graphic 21" descr="Venn diagram with solid fill">
              <a:extLst>
                <a:ext uri="{FF2B5EF4-FFF2-40B4-BE49-F238E27FC236}">
                  <a16:creationId xmlns:a16="http://schemas.microsoft.com/office/drawing/2014/main" id="{0730BB0E-BAD0-F50D-2D53-0F6DA326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9139" y="5597806"/>
              <a:ext cx="1039554" cy="1039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51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B0D12-A77A-9698-1AD1-A8E0DAAD7B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9291B-7F68-C326-7CF0-242EB8C2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E4725-4E7E-92EB-75AC-D57BB73CC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206249"/>
            <a:ext cx="13284200" cy="461665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</a:rPr>
              <a:t>This study was supported by the Canadian Institutes of Health Research (CIHR).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BF9A1B-6916-5A50-2D22-64EEF112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3525899"/>
            <a:ext cx="5047718" cy="11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BC350-0474-C5FB-514D-704746B19A50}"/>
              </a:ext>
            </a:extLst>
          </p:cNvPr>
          <p:cNvSpPr txBox="1"/>
          <p:nvPr/>
        </p:nvSpPr>
        <p:spPr>
          <a:xfrm>
            <a:off x="4191000" y="7536455"/>
            <a:ext cx="695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baseline="30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www.google.com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ps/@43.6639598,-79.3934992,3a,75y,90.98h,77.06t/data=!3m8!1e1!3m6!1swp8Jyi26q4b1QU3m0bjReQ!2e0!5s20140901T000000!6shttps:%2F%2Fstreetviewpixels-pa.googleapis.com%2Fv1%2Fthumbnail%3Fcb_client%3Dmaps_sv.tactile%26w%3D900%26h%3D600%26pitch%3D12.939999999999998%26panoid%3Dwp8Jyi26q4b1QU3m0bjReQ%26yaw%3D90.98!7i13312!8i6656?entry=</a:t>
            </a:r>
            <a:r>
              <a:rPr lang="en-US" sz="1200" i="1" baseline="30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ttu&amp;g_ep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=EgoyMDI1MDkyNC4wIKXMDSoASAFQAw%3D%3D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3EA5C-0642-DD99-5D5E-63AE42EA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35" b="-1"/>
          <a:stretch>
            <a:fillRect/>
          </a:stretch>
        </p:blipFill>
        <p:spPr>
          <a:xfrm>
            <a:off x="685802" y="381000"/>
            <a:ext cx="13093936" cy="685323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38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BC10-37CF-224F-A405-39376C4D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5" y="457200"/>
            <a:ext cx="6607474" cy="424731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Thank You for Your Time!</a:t>
            </a:r>
            <a:br>
              <a:rPr lang="en-US" dirty="0"/>
            </a:br>
            <a:br>
              <a:rPr lang="en-US" dirty="0"/>
            </a:br>
            <a:r>
              <a:rPr lang="en-US" sz="2800" kern="0" dirty="0">
                <a:latin typeface="+mn-lt"/>
              </a:rPr>
              <a:t>Richard Wen</a:t>
            </a:r>
            <a:br>
              <a:rPr lang="en-US" sz="2800" kern="0" dirty="0">
                <a:latin typeface="+mn-lt"/>
              </a:rPr>
            </a:br>
            <a:br>
              <a:rPr lang="en-US" sz="1800" kern="0" dirty="0">
                <a:latin typeface="+mn-lt"/>
              </a:rPr>
            </a:br>
            <a:r>
              <a:rPr lang="en-US" sz="2400" b="0" kern="0" dirty="0">
                <a:latin typeface="+mn-lt"/>
              </a:rPr>
              <a:t>Postdoctoral Fellow</a:t>
            </a:r>
            <a:br>
              <a:rPr lang="en-US" sz="2400" b="0" kern="0" dirty="0">
                <a:latin typeface="+mn-lt"/>
              </a:rPr>
            </a:br>
            <a:r>
              <a:rPr lang="en-US" sz="2400" b="0" i="1" kern="0" dirty="0" err="1">
                <a:latin typeface="+mn-lt"/>
              </a:rPr>
              <a:t>richard.wen@utoronto.ca</a:t>
            </a: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r>
              <a:rPr lang="en-US" sz="2000" b="0" u="sng" kern="0" dirty="0">
                <a:latin typeface="+mn-lt"/>
              </a:rPr>
              <a:t>R Code and Data for Figures and Tables</a:t>
            </a:r>
            <a:endParaRPr lang="en-US" b="0" u="sng" dirty="0">
              <a:latin typeface="+mn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7A76B9-B766-1FE3-4267-BD2747626911}"/>
              </a:ext>
            </a:extLst>
          </p:cNvPr>
          <p:cNvSpPr txBox="1">
            <a:spLocks/>
          </p:cNvSpPr>
          <p:nvPr/>
        </p:nvSpPr>
        <p:spPr>
          <a:xfrm>
            <a:off x="8153400" y="4808399"/>
            <a:ext cx="5486400" cy="44940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0" kern="0" dirty="0">
                <a:latin typeface="Arial" panose="020B0604020202020204" pitchFamily="34" charset="0"/>
              </a:rPr>
              <a:t>https://</a:t>
            </a:r>
            <a:r>
              <a:rPr lang="en-US" sz="2000" b="0" kern="0" dirty="0" err="1">
                <a:latin typeface="Arial" panose="020B0604020202020204" pitchFamily="34" charset="0"/>
              </a:rPr>
              <a:t>rrwen.github.io</a:t>
            </a:r>
            <a:r>
              <a:rPr lang="en-US" sz="2000" b="0" kern="0" dirty="0">
                <a:latin typeface="Arial" panose="020B0604020202020204" pitchFamily="34" charset="0"/>
              </a:rPr>
              <a:t>/</a:t>
            </a:r>
            <a:r>
              <a:rPr lang="en-US" sz="2000" b="0" kern="0" dirty="0" err="1">
                <a:latin typeface="Arial" panose="020B0604020202020204" pitchFamily="34" charset="0"/>
              </a:rPr>
              <a:t>recovr-infracycle</a:t>
            </a:r>
            <a:endParaRPr lang="en-US" sz="2000" b="0" kern="0" dirty="0">
              <a:latin typeface="Arial" panose="020B0604020202020204" pitchFamily="34" charset="0"/>
            </a:endParaRPr>
          </a:p>
        </p:txBody>
      </p:sp>
      <p:pic>
        <p:nvPicPr>
          <p:cNvPr id="4" name="Graphic 3" descr="Share with solid fill">
            <a:extLst>
              <a:ext uri="{FF2B5EF4-FFF2-40B4-BE49-F238E27FC236}">
                <a16:creationId xmlns:a16="http://schemas.microsoft.com/office/drawing/2014/main" id="{251BC855-D5A6-2793-E141-D360EE6F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718" y="4775424"/>
            <a:ext cx="449400" cy="449400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F64E640-B8C5-C954-B96A-DF2CDB6D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5471953"/>
            <a:ext cx="2300447" cy="2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491E-2864-EDB7-2768-AE91F0C7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DA566A41-751D-A653-4C37-77DD133F43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E120C-55F9-FFE7-F0EF-61D8007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"/>
            <a:ext cx="13093938" cy="6853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77BD2-D54F-F277-5B7F-986FA7F31A87}"/>
              </a:ext>
            </a:extLst>
          </p:cNvPr>
          <p:cNvSpPr txBox="1"/>
          <p:nvPr/>
        </p:nvSpPr>
        <p:spPr>
          <a:xfrm>
            <a:off x="4191000" y="7536455"/>
            <a:ext cx="695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baseline="30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www.google.com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ps/@43.663965,-79.3934989,3a,75y,90.98h,77.06t/data=!3m8!1e1!3m6!1si6Gimd4FTLcD2LzkXopCoA!2e0!5s20180701T000000!6shttps:%2F%2Fstreetviewpixels-pa.googleapis.com%2Fv1%2Fthumbnail%3Fcb_client%3Dmaps_sv.tactile%26w%3D900%26h%3D600%26pitch%3D12.939999999999998%26panoid%3Di6Gimd4FTLcD2LzkXopCoA%26yaw%3D90.98!7i16384!8i8192?entry=</a:t>
            </a:r>
            <a:r>
              <a:rPr lang="en-US" sz="1200" i="1" baseline="30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ttu&amp;g_ep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=EgoyMDI1MDkyNC4wIKXMDSoASAFQAw%3D%3D</a:t>
            </a:r>
          </a:p>
        </p:txBody>
      </p:sp>
    </p:spTree>
    <p:extLst>
      <p:ext uri="{BB962C8B-B14F-4D97-AF65-F5344CB8AC3E}">
        <p14:creationId xmlns:p14="http://schemas.microsoft.com/office/powerpoint/2010/main" val="262292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Pandemic Cycling Boom and Safer Streets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0B9E7-3A14-BD5F-751C-0FED848BDC82}"/>
              </a:ext>
            </a:extLst>
          </p:cNvPr>
          <p:cNvSpPr txBox="1"/>
          <p:nvPr/>
        </p:nvSpPr>
        <p:spPr>
          <a:xfrm>
            <a:off x="4492658" y="7450723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Buehler, R., &amp; 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Pucher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(2022). Cycling through the COVID-19 pandemic to a more sustainable transport future: Evidence from case studies of 14 large bicycle-friendly cities in Europe and North America. Sustainability, 14(12), 7293.</a:t>
            </a:r>
          </a:p>
        </p:txBody>
      </p:sp>
      <p:pic>
        <p:nvPicPr>
          <p:cNvPr id="20" name="Picture 19" descr="A person and child on a bike&#10;&#10;Description automatically generated">
            <a:extLst>
              <a:ext uri="{FF2B5EF4-FFF2-40B4-BE49-F238E27FC236}">
                <a16:creationId xmlns:a16="http://schemas.microsoft.com/office/drawing/2014/main" id="{28B27EF0-D106-2440-6C34-6B37B887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1" y="1960192"/>
            <a:ext cx="12554045" cy="46762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D62B7A-30E3-1656-B97C-AA7AB0CCBC29}"/>
              </a:ext>
            </a:extLst>
          </p:cNvPr>
          <p:cNvSpPr/>
          <p:nvPr/>
        </p:nvSpPr>
        <p:spPr>
          <a:xfrm>
            <a:off x="790950" y="196519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990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Cyclists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 of 13 Countries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+27% Italy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761302-9A77-C61A-5458-D93CB8265A79}"/>
              </a:ext>
            </a:extLst>
          </p:cNvPr>
          <p:cNvSpPr/>
          <p:nvPr/>
        </p:nvSpPr>
        <p:spPr>
          <a:xfrm>
            <a:off x="3962400" y="1952171"/>
            <a:ext cx="281940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Reduced Speed Limits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30 km/h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Slow streets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DAEC03-DE5B-1F23-AD81-BBD2196A833F}"/>
              </a:ext>
            </a:extLst>
          </p:cNvPr>
          <p:cNvSpPr/>
          <p:nvPr/>
        </p:nvSpPr>
        <p:spPr>
          <a:xfrm>
            <a:off x="7210926" y="1962000"/>
            <a:ext cx="2844000" cy="4626000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Cycling Education</a:t>
            </a:r>
          </a:p>
          <a:p>
            <a:pPr algn="ctr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Free Courses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6/7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grade schools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90B26B-8310-EE09-C2D3-71188C7746EE}"/>
              </a:ext>
            </a:extLst>
          </p:cNvPr>
          <p:cNvSpPr/>
          <p:nvPr/>
        </p:nvSpPr>
        <p:spPr>
          <a:xfrm>
            <a:off x="10476000" y="1947709"/>
            <a:ext cx="2862000" cy="4688774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Infrastructure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Expansions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17 routes by 2027 Montréal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53705C1-4370-C7D6-B4BC-36F1EEC965FF}"/>
              </a:ext>
            </a:extLst>
          </p:cNvPr>
          <p:cNvSpPr/>
          <p:nvPr/>
        </p:nvSpPr>
        <p:spPr>
          <a:xfrm>
            <a:off x="10515600" y="1947709"/>
            <a:ext cx="2829396" cy="4703080"/>
          </a:xfrm>
          <a:prstGeom prst="roundRect">
            <a:avLst>
              <a:gd name="adj" fmla="val 7952"/>
            </a:avLst>
          </a:prstGeom>
          <a:noFill/>
          <a:ln w="76200"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154FC-C461-7647-D2F7-8977BCFE3796}"/>
              </a:ext>
            </a:extLst>
          </p:cNvPr>
          <p:cNvSpPr txBox="1"/>
          <p:nvPr/>
        </p:nvSpPr>
        <p:spPr>
          <a:xfrm>
            <a:off x="4492658" y="7728408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vancouver.ca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/streets-transportation/making-streets-for-people-program.   </a:t>
            </a:r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bikehub.ca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/bike-to-school</a:t>
            </a:r>
          </a:p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montreal.ca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/articles/ebn-montreals-express-bike-network-4666</a:t>
            </a:r>
          </a:p>
        </p:txBody>
      </p:sp>
    </p:spTree>
    <p:extLst>
      <p:ext uri="{BB962C8B-B14F-4D97-AF65-F5344CB8AC3E}">
        <p14:creationId xmlns:p14="http://schemas.microsoft.com/office/powerpoint/2010/main" val="415822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Are Our Cities Evolving? How Do We Know?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0387F-283A-CEC5-FD9B-2B7E97E9A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886716" y="1646591"/>
            <a:ext cx="5957338" cy="2984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4E140-C1E0-8A34-0C92-8574B7A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52" y="2978572"/>
            <a:ext cx="5608868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A17635-9E69-0E32-015B-91C21C2B71F2}"/>
              </a:ext>
            </a:extLst>
          </p:cNvPr>
          <p:cNvSpPr txBox="1"/>
          <p:nvPr/>
        </p:nvSpPr>
        <p:spPr>
          <a:xfrm>
            <a:off x="7459220" y="202019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C852-BE77-2EA3-560B-56AB5D47C87C}"/>
              </a:ext>
            </a:extLst>
          </p:cNvPr>
          <p:cNvSpPr txBox="1"/>
          <p:nvPr/>
        </p:nvSpPr>
        <p:spPr>
          <a:xfrm>
            <a:off x="8077200" y="3590533"/>
            <a:ext cx="264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3578D-2324-3376-A86B-EDA486E0F20D}"/>
              </a:ext>
            </a:extLst>
          </p:cNvPr>
          <p:cNvSpPr txBox="1"/>
          <p:nvPr/>
        </p:nvSpPr>
        <p:spPr>
          <a:xfrm>
            <a:off x="9982200" y="516087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FC10-8328-C634-7706-8BA8A02F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0" b="1225"/>
          <a:stretch/>
        </p:blipFill>
        <p:spPr>
          <a:xfrm>
            <a:off x="2752436" y="4608880"/>
            <a:ext cx="6731000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31181-591C-73F3-047D-AEC1C49465F1}"/>
              </a:ext>
            </a:extLst>
          </p:cNvPr>
          <p:cNvSpPr txBox="1"/>
          <p:nvPr/>
        </p:nvSpPr>
        <p:spPr>
          <a:xfrm>
            <a:off x="4636201" y="7800201"/>
            <a:ext cx="673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opendata.vancouver.ca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data.calgary.ca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open.toronto.ca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68556-A6FE-2444-7502-992F580C7EA4}"/>
              </a:ext>
            </a:extLst>
          </p:cNvPr>
          <p:cNvSpPr txBox="1"/>
          <p:nvPr/>
        </p:nvSpPr>
        <p:spPr>
          <a:xfrm>
            <a:off x="419685" y="3821366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5E548-1E92-3624-3EF5-D3F6D248FE08}"/>
              </a:ext>
            </a:extLst>
          </p:cNvPr>
          <p:cNvSpPr txBox="1"/>
          <p:nvPr/>
        </p:nvSpPr>
        <p:spPr>
          <a:xfrm>
            <a:off x="1347555" y="5338595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AC1C-E3FF-19AC-D0A2-CBBA52D75FCD}"/>
              </a:ext>
            </a:extLst>
          </p:cNvPr>
          <p:cNvSpPr txBox="1"/>
          <p:nvPr/>
        </p:nvSpPr>
        <p:spPr>
          <a:xfrm>
            <a:off x="2245606" y="6968903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0859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E9D337-B830-E85B-F79C-DB330F1BF854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382A50-75D1-7BF5-BA60-B4D297563DE3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92CB775F-EE5E-5A64-2746-BCB41BC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D0FC-AE07-F234-AC23-40853C99667A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cities of Vancouver, Calgary, and Toronto from 2010 to 2022: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098BB3-D770-6423-99B9-001C4F60A9E0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F7AB96-E680-358D-770B-A7FFDACD936E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0F848-F3F3-ADA9-3838-7B20329051EB}"/>
              </a:ext>
            </a:extLst>
          </p:cNvPr>
          <p:cNvSpPr txBox="1"/>
          <p:nvPr/>
        </p:nvSpPr>
        <p:spPr>
          <a:xfrm>
            <a:off x="4800600" y="7543800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127153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Painted and Protected Bikeways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E9C8B-1629-32BA-599D-A6447D5311AE}"/>
              </a:ext>
            </a:extLst>
          </p:cNvPr>
          <p:cNvGrpSpPr>
            <a:grpSpLocks noChangeAspect="1"/>
          </p:cNvGrpSpPr>
          <p:nvPr/>
        </p:nvGrpSpPr>
        <p:grpSpPr>
          <a:xfrm>
            <a:off x="710940" y="1600200"/>
            <a:ext cx="3511536" cy="1958968"/>
            <a:chOff x="1583778" y="2590800"/>
            <a:chExt cx="2491295" cy="13898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47C6D-6CB7-D097-ED9F-9863A58F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29"/>
            <a:stretch/>
          </p:blipFill>
          <p:spPr>
            <a:xfrm>
              <a:off x="1583778" y="2590800"/>
              <a:ext cx="2491295" cy="1248135"/>
            </a:xfrm>
            <a:prstGeom prst="round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748185A-B7D5-8E1E-D6F5-DAD9F0F34F4B}"/>
                </a:ext>
              </a:extLst>
            </p:cNvPr>
            <p:cNvSpPr/>
            <p:nvPr/>
          </p:nvSpPr>
          <p:spPr>
            <a:xfrm>
              <a:off x="1583778" y="2590800"/>
              <a:ext cx="2491295" cy="1389810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Vancouver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opendata.vancouver.ca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89A9AD-82A2-5344-4D35-1E8FCC7B098E}"/>
              </a:ext>
            </a:extLst>
          </p:cNvPr>
          <p:cNvGrpSpPr>
            <a:grpSpLocks noChangeAspect="1"/>
          </p:cNvGrpSpPr>
          <p:nvPr/>
        </p:nvGrpSpPr>
        <p:grpSpPr>
          <a:xfrm>
            <a:off x="751824" y="3716687"/>
            <a:ext cx="3436016" cy="1958969"/>
            <a:chOff x="1588150" y="4267200"/>
            <a:chExt cx="2470503" cy="11140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C11066-096B-CC1A-4F21-4CA3C062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150" y="4267200"/>
              <a:ext cx="2470503" cy="1114065"/>
            </a:xfrm>
            <a:prstGeom prst="round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B117B4-7E94-3F37-8EF9-50025A503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8150" y="4267201"/>
              <a:ext cx="2470503" cy="1114065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Calgary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data.calgary.ca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E3B04F-E031-A9CE-D63B-61E9699A8007}"/>
              </a:ext>
            </a:extLst>
          </p:cNvPr>
          <p:cNvGrpSpPr>
            <a:grpSpLocks noChangeAspect="1"/>
          </p:cNvGrpSpPr>
          <p:nvPr/>
        </p:nvGrpSpPr>
        <p:grpSpPr>
          <a:xfrm>
            <a:off x="767348" y="5833176"/>
            <a:ext cx="3420492" cy="1285315"/>
            <a:chOff x="1544053" y="5891993"/>
            <a:chExt cx="2570747" cy="966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94686-F426-5848-11DF-C3EE9487E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209550-6850-27F3-3CAD-D44C2A22C121}"/>
                </a:ext>
              </a:extLst>
            </p:cNvPr>
            <p:cNvSpPr/>
            <p:nvPr/>
          </p:nvSpPr>
          <p:spPr>
            <a:xfrm>
              <a:off x="1544053" y="5891994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CA08AF-2127-CED6-9FB0-EFE2CACAA7EF}"/>
              </a:ext>
            </a:extLst>
          </p:cNvPr>
          <p:cNvSpPr txBox="1"/>
          <p:nvPr/>
        </p:nvSpPr>
        <p:spPr>
          <a:xfrm>
            <a:off x="4530148" y="1623646"/>
            <a:ext cx="8915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3666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➜</a:t>
            </a: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3118 Included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Street bikeways, protected bike lanes, painted lanes, shared lanes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On-street painted lanes, protected bike lanes, local street bikeways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7EFB2-1A30-CC94-F73B-47A28646DED6}"/>
              </a:ext>
            </a:extLst>
          </p:cNvPr>
          <p:cNvSpPr txBox="1"/>
          <p:nvPr/>
        </p:nvSpPr>
        <p:spPr>
          <a:xfrm>
            <a:off x="4536010" y="3775199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4169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➜</a:t>
            </a: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752 Included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on-street bikeways, shared lanes, temporary and decommissioned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Active bike lanes, cycle tracks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D03B3-F9F6-D5D6-C291-84928C1A033A}"/>
              </a:ext>
            </a:extLst>
          </p:cNvPr>
          <p:cNvSpPr txBox="1"/>
          <p:nvPr/>
        </p:nvSpPr>
        <p:spPr>
          <a:xfrm>
            <a:off x="4536010" y="5833176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➜</a:t>
            </a: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326 Included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neighborhood routes with sharrows, multi-use trails, signed cycling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407907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(1) Verification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18C0C-AF20-79FD-73B8-458AC4A4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33FEC-B910-7FC6-263E-E9ED09EA4847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C07495-D2FD-1D02-7DBC-A11C5515E5A5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4" descr="Gsv">
              <a:extLst>
                <a:ext uri="{FF2B5EF4-FFF2-40B4-BE49-F238E27FC236}">
                  <a16:creationId xmlns:a16="http://schemas.microsoft.com/office/drawing/2014/main" id="{15216909-3D04-A9F0-60BF-B6F71582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7EFD599-6CB2-7013-A14D-CB533BA4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8F8E7A-166E-B8FE-3ABD-D2DDEBE43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818E2A-500D-DF8E-260A-4E83CFF8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EB18A4-D139-D567-8DC4-3C62A4CD1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452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(2) Evaluation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77C299-11AD-EE64-99AF-3D450A4D5039}"/>
              </a:ext>
            </a:extLst>
          </p:cNvPr>
          <p:cNvGrpSpPr/>
          <p:nvPr/>
        </p:nvGrpSpPr>
        <p:grpSpPr>
          <a:xfrm>
            <a:off x="1374706" y="2120240"/>
            <a:ext cx="12265093" cy="2101808"/>
            <a:chOff x="673100" y="1535465"/>
            <a:chExt cx="12740975" cy="2579335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819192DF-246E-72C2-BC33-0410D698E6C2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 infrastructure road lengths for each year and city</a:t>
              </a:r>
              <a:endPara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FCF5624-C602-F36A-FD8A-3DB622B7A126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902B7C69-1345-25EF-818D-D7AC0FC7B9F8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Changes Over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9DB1DE-6DA6-F7E5-9EA1-2A650813B17F}"/>
              </a:ext>
            </a:extLst>
          </p:cNvPr>
          <p:cNvGrpSpPr/>
          <p:nvPr/>
        </p:nvGrpSpPr>
        <p:grpSpPr>
          <a:xfrm>
            <a:off x="1377123" y="5014332"/>
            <a:ext cx="12259908" cy="2101808"/>
            <a:chOff x="673100" y="1535465"/>
            <a:chExt cx="12740975" cy="2579335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9E188EF6-2DC2-0B01-E637-E0126C87A498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 infrastructure installations and upgrades for each city</a:t>
              </a:r>
              <a:endPara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FD5A8E69-4878-6274-CEAB-935EE0C240FD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CDB738D-1E21-3531-7AE1-549BC78ABB4B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Changes Over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A258BC-5489-5F54-709E-7B4B19CE62BC}"/>
              </a:ext>
            </a:extLst>
          </p:cNvPr>
          <p:cNvGrpSpPr/>
          <p:nvPr/>
        </p:nvGrpSpPr>
        <p:grpSpPr>
          <a:xfrm>
            <a:off x="654355" y="1501894"/>
            <a:ext cx="1905000" cy="1905000"/>
            <a:chOff x="6705600" y="3657600"/>
            <a:chExt cx="1905000" cy="1905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8C0788D-0A2C-9C02-D4CD-D618A6F0A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05600" y="3657600"/>
              <a:ext cx="1905000" cy="1905000"/>
            </a:xfrm>
            <a:prstGeom prst="ellipse">
              <a:avLst/>
            </a:prstGeom>
            <a:solidFill>
              <a:srgbClr val="815DC7"/>
            </a:solidFill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Graphic 34" descr="Clock with solid fill">
              <a:extLst>
                <a:ext uri="{FF2B5EF4-FFF2-40B4-BE49-F238E27FC236}">
                  <a16:creationId xmlns:a16="http://schemas.microsoft.com/office/drawing/2014/main" id="{5EA3F589-122D-5A2A-F4A5-FD1F1A349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00850" y="3752850"/>
              <a:ext cx="1714500" cy="17145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80AFA8-D648-076D-9C0C-4276F2946DCB}"/>
              </a:ext>
            </a:extLst>
          </p:cNvPr>
          <p:cNvGrpSpPr/>
          <p:nvPr/>
        </p:nvGrpSpPr>
        <p:grpSpPr>
          <a:xfrm>
            <a:off x="656771" y="4508296"/>
            <a:ext cx="1905000" cy="1905000"/>
            <a:chOff x="9658350" y="2590800"/>
            <a:chExt cx="1905000" cy="1905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524C3A-0CCC-8FCD-E6BA-64F6B461E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8350" y="2590800"/>
              <a:ext cx="1905000" cy="1905000"/>
            </a:xfrm>
            <a:prstGeom prst="ellipse">
              <a:avLst/>
            </a:prstGeom>
            <a:solidFill>
              <a:srgbClr val="815DC7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 descr="Map with pin with solid fill">
              <a:extLst>
                <a:ext uri="{FF2B5EF4-FFF2-40B4-BE49-F238E27FC236}">
                  <a16:creationId xmlns:a16="http://schemas.microsoft.com/office/drawing/2014/main" id="{B85BEE03-279E-4673-90AD-462F3D740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70910" y="2711120"/>
              <a:ext cx="1479880" cy="1479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76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6629</TotalTime>
  <Words>963</Words>
  <Application>Microsoft Macintosh PowerPoint</Application>
  <PresentationFormat>Custom</PresentationFormat>
  <Paragraphs>145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Office Theme</vt:lpstr>
      <vt:lpstr>The Evolution of Bicycling Infrastructure in 3 Canadian Cities from 2010 to 2022</vt:lpstr>
      <vt:lpstr>PowerPoint Presentation</vt:lpstr>
      <vt:lpstr>PowerPoint Presentation</vt:lpstr>
      <vt:lpstr>The Pandemic Cycling Boom and Safer Streets</vt:lpstr>
      <vt:lpstr>Are Our Cities Evolving? How Do We Know?</vt:lpstr>
      <vt:lpstr>Research Objectives</vt:lpstr>
      <vt:lpstr>Data: Painted and Protected Bikeways</vt:lpstr>
      <vt:lpstr>Methods: (1) Verification</vt:lpstr>
      <vt:lpstr>Methods: (2) Evaluation</vt:lpstr>
      <vt:lpstr>Results: Installation Year Accuracy, Vancouver</vt:lpstr>
      <vt:lpstr>Results: Installation Year Accuracy, Calgary</vt:lpstr>
      <vt:lpstr>Results: Installation Year Accuracy, Toronto</vt:lpstr>
      <vt:lpstr>Results: Infrastructure per 1000 km of Roadway</vt:lpstr>
      <vt:lpstr>Results: Net Change per 1000 km of Roadway</vt:lpstr>
      <vt:lpstr>Results: Changes Since January 2020, Vancouver</vt:lpstr>
      <vt:lpstr>Results: Changes Since January 2020, Calgary</vt:lpstr>
      <vt:lpstr>Results: Changes Since January 2020, Toronto</vt:lpstr>
      <vt:lpstr>Conclusion</vt:lpstr>
      <vt:lpstr>Acknowledgements</vt:lpstr>
      <vt:lpstr>Thank You for Your Time!  Richard Wen  Postdoctoral Fellow richard.wen@utoronto.ca    R Code and Data for Figures and 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 W</cp:lastModifiedBy>
  <cp:revision>445</cp:revision>
  <dcterms:created xsi:type="dcterms:W3CDTF">2019-01-15T21:43:35Z</dcterms:created>
  <dcterms:modified xsi:type="dcterms:W3CDTF">2025-09-29T21:03:49Z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